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8229600" cx="14630400"/>
  <p:notesSz cx="8229600" cy="14630400"/>
  <p:embeddedFontLst>
    <p:embeddedFont>
      <p:font typeface="Heebo"/>
      <p:regular r:id="rId21"/>
      <p:bold r:id="rId22"/>
    </p:embeddedFont>
    <p:embeddedFont>
      <p:font typeface="Montserra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Heebo-bold.fntdata"/><Relationship Id="rId21" Type="http://schemas.openxmlformats.org/officeDocument/2006/relationships/font" Target="fonts/Heebo-regular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49cc65f8c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g349cc65f8c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349cc65f8c4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49cc65f8c4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349cc65f8c4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349cc65f8c4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49cc65f8c4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349cc65f8c4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349cc65f8c4_0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49cc65f8c4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349cc65f8c4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349cc65f8c4_0_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49cc65f8c4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349cc65f8c4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349cc65f8c4_0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49cc65f8c4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g349cc65f8c4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g349cc65f8c4_0_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8" name="Google Shape;38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" name="Google Shape;1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" name="Google Shape;1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" name="Google Shape;2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" name="Google Shape;2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9" name="Google Shape;2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" name="Google Shape;3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Relationship Id="rId6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Relationship Id="rId4" Type="http://schemas.openxmlformats.org/officeDocument/2006/relationships/image" Target="../media/image19.png"/><Relationship Id="rId5" Type="http://schemas.openxmlformats.org/officeDocument/2006/relationships/image" Target="../media/image17.png"/><Relationship Id="rId6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Relationship Id="rId5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Relationship Id="rId4" Type="http://schemas.openxmlformats.org/officeDocument/2006/relationships/image" Target="../media/image34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3"/>
          <p:cNvPicPr preferRelativeResize="0"/>
          <p:nvPr/>
        </p:nvPicPr>
        <p:blipFill rotWithShape="1">
          <a:blip r:embed="rId3">
            <a:alphaModFix/>
          </a:blip>
          <a:srcRect b="8670" l="0" r="0" t="867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3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Netflix Data Analysis and Visualization</a:t>
            </a:r>
            <a:endParaRPr b="0" i="0" sz="4450" u="none" cap="none" strike="noStrike"/>
          </a:p>
        </p:txBody>
      </p:sp>
      <p:sp>
        <p:nvSpPr>
          <p:cNvPr id="48" name="Google Shape;48;p13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This presentation details the cleaning, analysis, and visualization of Netflix data. We will use Python and Power BI. The goal is to derive insights from the dataset.</a:t>
            </a:r>
            <a:endParaRPr b="0" i="0" sz="1750" u="none" cap="none" strike="noStrike"/>
          </a:p>
        </p:txBody>
      </p:sp>
      <p:sp>
        <p:nvSpPr>
          <p:cNvPr id="49" name="Google Shape;49;p13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3C38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0" name="Google Shape;50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7810" y="5491639"/>
            <a:ext cx="347663" cy="347663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3"/>
          <p:cNvSpPr/>
          <p:nvPr/>
        </p:nvSpPr>
        <p:spPr>
          <a:xfrm>
            <a:off x="6756440" y="5467112"/>
            <a:ext cx="2953345" cy="396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Heebo"/>
              <a:buNone/>
            </a:pPr>
            <a:r>
              <a:rPr b="1" i="0" lang="en-US" sz="22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by Dheemanth Sunkara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/>
          <p:nvPr/>
        </p:nvSpPr>
        <p:spPr>
          <a:xfrm>
            <a:off x="793790" y="699611"/>
            <a:ext cx="5269825" cy="602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3750"/>
              <a:buFont typeface="Montserrat"/>
              <a:buNone/>
            </a:pPr>
            <a:r>
              <a:rPr b="0" i="0" lang="en-US" sz="37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Top Directors Analysis</a:t>
            </a:r>
            <a:endParaRPr b="0" i="0" sz="3750" u="none" cap="none" strike="noStrike"/>
          </a:p>
        </p:txBody>
      </p:sp>
      <p:pic>
        <p:nvPicPr>
          <p:cNvPr descr="preencoded.png" id="199" name="Google Shape;19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1808083"/>
            <a:ext cx="5343287" cy="550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0" name="Google Shape;20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57968" y="1808083"/>
            <a:ext cx="5343287" cy="198858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2"/>
          <p:cNvSpPr/>
          <p:nvPr/>
        </p:nvSpPr>
        <p:spPr>
          <a:xfrm>
            <a:off x="7557968" y="4013478"/>
            <a:ext cx="2409944" cy="301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1850"/>
              <a:buFont typeface="Montserrat"/>
              <a:buNone/>
            </a:pPr>
            <a:r>
              <a:rPr b="0" i="0" lang="en-US" sz="18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Director Influence</a:t>
            </a:r>
            <a:endParaRPr b="0" i="0" sz="1850" u="none" cap="none" strike="noStrike"/>
          </a:p>
        </p:txBody>
      </p:sp>
      <p:sp>
        <p:nvSpPr>
          <p:cNvPr id="202" name="Google Shape;202;p22"/>
          <p:cNvSpPr/>
          <p:nvPr/>
        </p:nvSpPr>
        <p:spPr>
          <a:xfrm>
            <a:off x="7557968" y="4507468"/>
            <a:ext cx="6286262" cy="3083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00"/>
              <a:buFont typeface="Heebo"/>
              <a:buNone/>
            </a:pPr>
            <a:r>
              <a:rPr b="0" i="0" lang="en-US" sz="15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Identifying top directors can offer insights into Netflix's content strategy.</a:t>
            </a:r>
            <a:endParaRPr b="0" i="0" sz="1500" u="none" cap="none" strike="noStrike"/>
          </a:p>
        </p:txBody>
      </p:sp>
      <p:sp>
        <p:nvSpPr>
          <p:cNvPr id="203" name="Google Shape;203;p22"/>
          <p:cNvSpPr/>
          <p:nvPr/>
        </p:nvSpPr>
        <p:spPr>
          <a:xfrm>
            <a:off x="7557968" y="4989314"/>
            <a:ext cx="6286262" cy="3083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00"/>
              <a:buFont typeface="Heebo"/>
              <a:buChar char="•"/>
            </a:pPr>
            <a:r>
              <a:rPr b="0" i="0" lang="en-US" sz="15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Production volume</a:t>
            </a:r>
            <a:endParaRPr b="0" i="0" sz="1500" u="none" cap="none" strike="noStrike"/>
          </a:p>
        </p:txBody>
      </p:sp>
      <p:sp>
        <p:nvSpPr>
          <p:cNvPr id="204" name="Google Shape;204;p22"/>
          <p:cNvSpPr/>
          <p:nvPr/>
        </p:nvSpPr>
        <p:spPr>
          <a:xfrm>
            <a:off x="7557968" y="5365075"/>
            <a:ext cx="6286262" cy="3083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00"/>
              <a:buFont typeface="Heebo"/>
              <a:buChar char="•"/>
            </a:pPr>
            <a:r>
              <a:rPr b="0" i="0" lang="en-US" sz="15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Content type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/>
          <p:nvPr/>
        </p:nvSpPr>
        <p:spPr>
          <a:xfrm>
            <a:off x="793790" y="2337197"/>
            <a:ext cx="7556400" cy="21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Netflix Content Analysis: Yearly Releases and Key Insights</a:t>
            </a:r>
            <a:endParaRPr b="0" i="0" sz="4450" u="none" cap="none" strike="noStrike"/>
          </a:p>
        </p:txBody>
      </p:sp>
      <p:sp>
        <p:nvSpPr>
          <p:cNvPr id="211" name="Google Shape;211;p23"/>
          <p:cNvSpPr/>
          <p:nvPr/>
        </p:nvSpPr>
        <p:spPr>
          <a:xfrm>
            <a:off x="793790" y="4803696"/>
            <a:ext cx="75564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 data-driven analysis of Netflix's content library, focusing on release trends and key insights. This presentation uncovers the platform's content strategy.</a:t>
            </a:r>
            <a:endParaRPr b="0" i="0" sz="1750" u="none" cap="none" strike="noStrike"/>
          </a:p>
        </p:txBody>
      </p:sp>
      <p:pic>
        <p:nvPicPr>
          <p:cNvPr id="212" name="Google Shape;2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2590" y="533400"/>
            <a:ext cx="58102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>
            <a:off x="793790" y="2721412"/>
            <a:ext cx="69891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Content Volume by Type</a:t>
            </a:r>
            <a:endParaRPr b="0" i="0" sz="4450" u="none" cap="none" strike="noStrike"/>
          </a:p>
        </p:txBody>
      </p:sp>
      <p:sp>
        <p:nvSpPr>
          <p:cNvPr id="219" name="Google Shape;219;p24"/>
          <p:cNvSpPr/>
          <p:nvPr/>
        </p:nvSpPr>
        <p:spPr>
          <a:xfrm>
            <a:off x="793790" y="3997166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Movies</a:t>
            </a:r>
            <a:endParaRPr b="0" i="0" sz="2200" u="none" cap="none" strike="noStrike"/>
          </a:p>
        </p:txBody>
      </p:sp>
      <p:sp>
        <p:nvSpPr>
          <p:cNvPr id="220" name="Google Shape;220;p24"/>
          <p:cNvSpPr/>
          <p:nvPr/>
        </p:nvSpPr>
        <p:spPr>
          <a:xfrm>
            <a:off x="793790" y="4578310"/>
            <a:ext cx="39780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1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69.7%</a:t>
            </a: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 of the Netflix catalog consist of Movies. This is equal to 6126 titles.</a:t>
            </a:r>
            <a:endParaRPr b="0" i="0" sz="1750" u="none" cap="none" strike="noStrike"/>
          </a:p>
        </p:txBody>
      </p:sp>
      <p:sp>
        <p:nvSpPr>
          <p:cNvPr descr="preencoded.png" id="221" name="Google Shape;221;p24"/>
          <p:cNvSpPr/>
          <p:nvPr/>
        </p:nvSpPr>
        <p:spPr>
          <a:xfrm>
            <a:off x="5332928" y="4025503"/>
            <a:ext cx="3978116" cy="420767"/>
          </a:xfrm>
          <a:prstGeom prst="rect">
            <a:avLst/>
          </a:prstGeom>
          <a:noFill/>
          <a:ln>
            <a:noFill/>
          </a:ln>
        </p:spPr>
      </p:sp>
      <p:sp>
        <p:nvSpPr>
          <p:cNvPr id="222" name="Google Shape;222;p24"/>
          <p:cNvSpPr/>
          <p:nvPr/>
        </p:nvSpPr>
        <p:spPr>
          <a:xfrm>
            <a:off x="9872067" y="3997166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TV Shows</a:t>
            </a:r>
            <a:endParaRPr b="0" i="0" sz="2200" u="none" cap="none" strike="noStrike"/>
          </a:p>
        </p:txBody>
      </p:sp>
      <p:sp>
        <p:nvSpPr>
          <p:cNvPr id="223" name="Google Shape;223;p24"/>
          <p:cNvSpPr/>
          <p:nvPr/>
        </p:nvSpPr>
        <p:spPr>
          <a:xfrm>
            <a:off x="9872067" y="4578310"/>
            <a:ext cx="39780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1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30.3%</a:t>
            </a: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 of the Netflix catalog consist of TV Shows. This is equal to 2664 titles.</a:t>
            </a:r>
            <a:endParaRPr b="0" i="0" sz="1750" u="none" cap="none" strike="noStrike"/>
          </a:p>
        </p:txBody>
      </p:sp>
      <p:pic>
        <p:nvPicPr>
          <p:cNvPr id="224" name="Google Shape;2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7575" y="4025500"/>
            <a:ext cx="3993475" cy="42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reencoded.png" id="230" name="Google Shape;230;p25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25"/>
          <p:cNvSpPr/>
          <p:nvPr/>
        </p:nvSpPr>
        <p:spPr>
          <a:xfrm>
            <a:off x="6280190" y="2154674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Genre Popularity</a:t>
            </a:r>
            <a:endParaRPr b="0" i="0" sz="4450" u="none" cap="none" strike="noStrike"/>
          </a:p>
        </p:txBody>
      </p:sp>
      <p:sp>
        <p:nvSpPr>
          <p:cNvPr id="232" name="Google Shape;232;p25"/>
          <p:cNvSpPr/>
          <p:nvPr/>
        </p:nvSpPr>
        <p:spPr>
          <a:xfrm>
            <a:off x="6280190" y="3203615"/>
            <a:ext cx="3664800" cy="1322100"/>
          </a:xfrm>
          <a:prstGeom prst="roundRect">
            <a:avLst>
              <a:gd fmla="val 7205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5"/>
          <p:cNvSpPr/>
          <p:nvPr/>
        </p:nvSpPr>
        <p:spPr>
          <a:xfrm>
            <a:off x="6514624" y="3438049"/>
            <a:ext cx="3015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International Dramas</a:t>
            </a:r>
            <a:endParaRPr b="0" i="0" sz="2200" u="none" cap="none" strike="noStrike"/>
          </a:p>
        </p:txBody>
      </p:sp>
      <p:sp>
        <p:nvSpPr>
          <p:cNvPr id="234" name="Google Shape;234;p25"/>
          <p:cNvSpPr/>
          <p:nvPr/>
        </p:nvSpPr>
        <p:spPr>
          <a:xfrm>
            <a:off x="6514624" y="3928467"/>
            <a:ext cx="3195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362 titles</a:t>
            </a:r>
            <a:endParaRPr b="0" i="0" sz="1750" u="none" cap="none" strike="noStrike"/>
          </a:p>
        </p:txBody>
      </p:sp>
      <p:sp>
        <p:nvSpPr>
          <p:cNvPr id="235" name="Google Shape;235;p25"/>
          <p:cNvSpPr/>
          <p:nvPr/>
        </p:nvSpPr>
        <p:spPr>
          <a:xfrm>
            <a:off x="10171867" y="3203615"/>
            <a:ext cx="3664800" cy="1322100"/>
          </a:xfrm>
          <a:prstGeom prst="roundRect">
            <a:avLst>
              <a:gd fmla="val 7205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5"/>
          <p:cNvSpPr/>
          <p:nvPr/>
        </p:nvSpPr>
        <p:spPr>
          <a:xfrm>
            <a:off x="10406301" y="3438049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Documentaries</a:t>
            </a:r>
            <a:endParaRPr b="0" i="0" sz="2200" u="none" cap="none" strike="noStrike"/>
          </a:p>
        </p:txBody>
      </p:sp>
      <p:sp>
        <p:nvSpPr>
          <p:cNvPr id="237" name="Google Shape;237;p25"/>
          <p:cNvSpPr/>
          <p:nvPr/>
        </p:nvSpPr>
        <p:spPr>
          <a:xfrm>
            <a:off x="10406301" y="3928467"/>
            <a:ext cx="3195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359 titles</a:t>
            </a:r>
            <a:endParaRPr b="0" i="0" sz="1750" u="none" cap="none" strike="noStrike"/>
          </a:p>
        </p:txBody>
      </p:sp>
      <p:sp>
        <p:nvSpPr>
          <p:cNvPr id="238" name="Google Shape;238;p25"/>
          <p:cNvSpPr/>
          <p:nvPr/>
        </p:nvSpPr>
        <p:spPr>
          <a:xfrm>
            <a:off x="6280190" y="4752618"/>
            <a:ext cx="7556400" cy="1322100"/>
          </a:xfrm>
          <a:prstGeom prst="roundRect">
            <a:avLst>
              <a:gd fmla="val 7205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5"/>
          <p:cNvSpPr/>
          <p:nvPr/>
        </p:nvSpPr>
        <p:spPr>
          <a:xfrm>
            <a:off x="6514624" y="498705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Stand-Up Comedy</a:t>
            </a:r>
            <a:endParaRPr b="0" i="0" sz="2200" u="none" cap="none" strike="noStrike"/>
          </a:p>
        </p:txBody>
      </p:sp>
      <p:sp>
        <p:nvSpPr>
          <p:cNvPr id="240" name="Google Shape;240;p25"/>
          <p:cNvSpPr/>
          <p:nvPr/>
        </p:nvSpPr>
        <p:spPr>
          <a:xfrm>
            <a:off x="6514624" y="5477470"/>
            <a:ext cx="70875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334 titles</a:t>
            </a:r>
            <a:endParaRPr b="0" i="0" sz="1750" u="none" cap="none" strike="noStrike"/>
          </a:p>
        </p:txBody>
      </p:sp>
      <p:pic>
        <p:nvPicPr>
          <p:cNvPr id="241" name="Google Shape;2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486399" cy="8231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reencoded.png" id="247" name="Google Shape;247;p26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sp>
      <p:sp>
        <p:nvSpPr>
          <p:cNvPr id="248" name="Google Shape;248;p26"/>
          <p:cNvSpPr/>
          <p:nvPr/>
        </p:nvSpPr>
        <p:spPr>
          <a:xfrm>
            <a:off x="6280190" y="1797129"/>
            <a:ext cx="75564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Top Content Producing Countries</a:t>
            </a:r>
            <a:endParaRPr b="0" i="0" sz="4450" u="none" cap="none" strike="noStrike"/>
          </a:p>
        </p:txBody>
      </p:sp>
      <p:sp>
        <p:nvSpPr>
          <p:cNvPr id="249" name="Google Shape;249;p26"/>
          <p:cNvSpPr/>
          <p:nvPr/>
        </p:nvSpPr>
        <p:spPr>
          <a:xfrm>
            <a:off x="6535341" y="3554849"/>
            <a:ext cx="30600" cy="2877600"/>
          </a:xfrm>
          <a:prstGeom prst="roundRect">
            <a:avLst>
              <a:gd fmla="val 312558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6"/>
          <p:cNvSpPr/>
          <p:nvPr/>
        </p:nvSpPr>
        <p:spPr>
          <a:xfrm>
            <a:off x="6760012" y="4049911"/>
            <a:ext cx="680400" cy="30600"/>
          </a:xfrm>
          <a:prstGeom prst="roundRect">
            <a:avLst>
              <a:gd fmla="val 312558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6"/>
          <p:cNvSpPr/>
          <p:nvPr/>
        </p:nvSpPr>
        <p:spPr>
          <a:xfrm>
            <a:off x="6280190" y="3810000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6"/>
          <p:cNvSpPr/>
          <p:nvPr/>
        </p:nvSpPr>
        <p:spPr>
          <a:xfrm>
            <a:off x="6365260" y="3852505"/>
            <a:ext cx="3402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50" u="none" cap="none" strike="noStrike"/>
          </a:p>
        </p:txBody>
      </p:sp>
      <p:sp>
        <p:nvSpPr>
          <p:cNvPr id="253" name="Google Shape;253;p26"/>
          <p:cNvSpPr/>
          <p:nvPr/>
        </p:nvSpPr>
        <p:spPr>
          <a:xfrm>
            <a:off x="7669411" y="3781663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United States</a:t>
            </a:r>
            <a:endParaRPr b="0" i="0" sz="2200" u="none" cap="none" strike="noStrike"/>
          </a:p>
        </p:txBody>
      </p:sp>
      <p:sp>
        <p:nvSpPr>
          <p:cNvPr id="254" name="Google Shape;254;p26"/>
          <p:cNvSpPr/>
          <p:nvPr/>
        </p:nvSpPr>
        <p:spPr>
          <a:xfrm>
            <a:off x="6760012" y="5084683"/>
            <a:ext cx="680400" cy="30600"/>
          </a:xfrm>
          <a:prstGeom prst="roundRect">
            <a:avLst>
              <a:gd fmla="val 312558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6"/>
          <p:cNvSpPr/>
          <p:nvPr/>
        </p:nvSpPr>
        <p:spPr>
          <a:xfrm>
            <a:off x="6280190" y="4844772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6"/>
          <p:cNvSpPr/>
          <p:nvPr/>
        </p:nvSpPr>
        <p:spPr>
          <a:xfrm>
            <a:off x="6365260" y="4887278"/>
            <a:ext cx="3402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50" u="none" cap="none" strike="noStrike"/>
          </a:p>
        </p:txBody>
      </p:sp>
      <p:sp>
        <p:nvSpPr>
          <p:cNvPr id="257" name="Google Shape;257;p26"/>
          <p:cNvSpPr/>
          <p:nvPr/>
        </p:nvSpPr>
        <p:spPr>
          <a:xfrm>
            <a:off x="7669411" y="4816435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India</a:t>
            </a:r>
            <a:endParaRPr b="0" i="0" sz="2200" u="none" cap="none" strike="noStrike"/>
          </a:p>
        </p:txBody>
      </p:sp>
      <p:sp>
        <p:nvSpPr>
          <p:cNvPr id="258" name="Google Shape;258;p26"/>
          <p:cNvSpPr/>
          <p:nvPr/>
        </p:nvSpPr>
        <p:spPr>
          <a:xfrm>
            <a:off x="6760012" y="6119455"/>
            <a:ext cx="680400" cy="30600"/>
          </a:xfrm>
          <a:prstGeom prst="roundRect">
            <a:avLst>
              <a:gd fmla="val 312558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6"/>
          <p:cNvSpPr/>
          <p:nvPr/>
        </p:nvSpPr>
        <p:spPr>
          <a:xfrm>
            <a:off x="6280190" y="587954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6"/>
          <p:cNvSpPr/>
          <p:nvPr/>
        </p:nvSpPr>
        <p:spPr>
          <a:xfrm>
            <a:off x="6365260" y="5922050"/>
            <a:ext cx="3402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50" u="none" cap="none" strike="noStrike"/>
          </a:p>
        </p:txBody>
      </p:sp>
      <p:sp>
        <p:nvSpPr>
          <p:cNvPr id="261" name="Google Shape;261;p26"/>
          <p:cNvSpPr/>
          <p:nvPr/>
        </p:nvSpPr>
        <p:spPr>
          <a:xfrm>
            <a:off x="7669411" y="5851208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United Kingdom</a:t>
            </a:r>
            <a:endParaRPr b="0" i="0" sz="2200" u="none" cap="none" strike="noStrike"/>
          </a:p>
        </p:txBody>
      </p:sp>
      <p:pic>
        <p:nvPicPr>
          <p:cNvPr id="262" name="Google Shape;2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-4547"/>
            <a:ext cx="5486399" cy="8231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7"/>
          <p:cNvSpPr/>
          <p:nvPr/>
        </p:nvSpPr>
        <p:spPr>
          <a:xfrm>
            <a:off x="575548" y="452199"/>
            <a:ext cx="57168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3200"/>
              <a:buFont typeface="Montserrat"/>
              <a:buNone/>
            </a:pPr>
            <a:r>
              <a:rPr b="0" i="0" lang="en-US" sz="32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Content Rating Distribution</a:t>
            </a:r>
            <a:endParaRPr b="0" i="0" sz="3200" u="none" cap="none" strike="noStrike"/>
          </a:p>
        </p:txBody>
      </p:sp>
      <p:sp>
        <p:nvSpPr>
          <p:cNvPr id="269" name="Google Shape;269;p27"/>
          <p:cNvSpPr/>
          <p:nvPr/>
        </p:nvSpPr>
        <p:spPr>
          <a:xfrm>
            <a:off x="5098375" y="8125063"/>
            <a:ext cx="8915400" cy="11400"/>
          </a:xfrm>
          <a:prstGeom prst="roundRect">
            <a:avLst>
              <a:gd fmla="val 604279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7"/>
          <p:cNvSpPr/>
          <p:nvPr/>
        </p:nvSpPr>
        <p:spPr>
          <a:xfrm>
            <a:off x="3829645" y="8303538"/>
            <a:ext cx="2313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00"/>
              <a:buFont typeface="Montserrat"/>
              <a:buNone/>
            </a:pPr>
            <a:r>
              <a:rPr b="0" i="0" lang="en-US" sz="18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1800" u="none" cap="none" strike="noStrike"/>
          </a:p>
        </p:txBody>
      </p:sp>
      <p:sp>
        <p:nvSpPr>
          <p:cNvPr id="271" name="Google Shape;271;p27"/>
          <p:cNvSpPr/>
          <p:nvPr/>
        </p:nvSpPr>
        <p:spPr>
          <a:xfrm>
            <a:off x="3829645" y="8930402"/>
            <a:ext cx="2313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00"/>
              <a:buFont typeface="Montserrat"/>
              <a:buNone/>
            </a:pPr>
            <a:r>
              <a:rPr b="0" i="0" lang="en-US" sz="18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1800" u="none" cap="none" strike="noStrike"/>
          </a:p>
        </p:txBody>
      </p:sp>
      <p:pic>
        <p:nvPicPr>
          <p:cNvPr id="272" name="Google Shape;2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025" y="1118499"/>
            <a:ext cx="11100908" cy="6257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reencoded.png" id="278" name="Google Shape;278;p28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sp>
      <p:sp>
        <p:nvSpPr>
          <p:cNvPr id="279" name="Google Shape;279;p28"/>
          <p:cNvSpPr/>
          <p:nvPr/>
        </p:nvSpPr>
        <p:spPr>
          <a:xfrm>
            <a:off x="6280190" y="2191226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Key Takeaways</a:t>
            </a:r>
            <a:endParaRPr b="0" i="0" sz="4450" u="none" cap="none" strike="noStrike"/>
          </a:p>
        </p:txBody>
      </p:sp>
      <p:sp>
        <p:nvSpPr>
          <p:cNvPr id="280" name="Google Shape;280;p28"/>
          <p:cNvSpPr/>
          <p:nvPr/>
        </p:nvSpPr>
        <p:spPr>
          <a:xfrm>
            <a:off x="6280190" y="3495318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8"/>
          <p:cNvSpPr/>
          <p:nvPr/>
        </p:nvSpPr>
        <p:spPr>
          <a:xfrm>
            <a:off x="7017306" y="3495318"/>
            <a:ext cx="29247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Data-Driven Insights</a:t>
            </a:r>
            <a:endParaRPr b="0" i="0" sz="2200" u="none" cap="none" strike="noStrike"/>
          </a:p>
        </p:txBody>
      </p:sp>
      <p:sp>
        <p:nvSpPr>
          <p:cNvPr id="282" name="Google Shape;282;p28"/>
          <p:cNvSpPr/>
          <p:nvPr/>
        </p:nvSpPr>
        <p:spPr>
          <a:xfrm>
            <a:off x="7017306" y="3985736"/>
            <a:ext cx="2927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Shape content strategies</a:t>
            </a:r>
            <a:endParaRPr b="0" i="0" sz="1750" u="none" cap="none" strike="noStrike"/>
          </a:p>
        </p:txBody>
      </p:sp>
      <p:sp>
        <p:nvSpPr>
          <p:cNvPr id="283" name="Google Shape;283;p28"/>
          <p:cNvSpPr/>
          <p:nvPr/>
        </p:nvSpPr>
        <p:spPr>
          <a:xfrm>
            <a:off x="10171867" y="3495318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8"/>
          <p:cNvSpPr/>
          <p:nvPr/>
        </p:nvSpPr>
        <p:spPr>
          <a:xfrm>
            <a:off x="10908983" y="3495318"/>
            <a:ext cx="29277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Improve Engagement</a:t>
            </a:r>
            <a:endParaRPr b="0" i="0" sz="2200" u="none" cap="none" strike="noStrike"/>
          </a:p>
        </p:txBody>
      </p:sp>
      <p:sp>
        <p:nvSpPr>
          <p:cNvPr id="285" name="Google Shape;285;p28"/>
          <p:cNvSpPr/>
          <p:nvPr/>
        </p:nvSpPr>
        <p:spPr>
          <a:xfrm>
            <a:off x="10908983" y="4340066"/>
            <a:ext cx="2927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Attract bigger audiences</a:t>
            </a:r>
            <a:endParaRPr b="0" i="0" sz="1750" u="none" cap="none" strike="noStrike"/>
          </a:p>
        </p:txBody>
      </p:sp>
      <p:sp>
        <p:nvSpPr>
          <p:cNvPr id="286" name="Google Shape;286;p28"/>
          <p:cNvSpPr/>
          <p:nvPr/>
        </p:nvSpPr>
        <p:spPr>
          <a:xfrm>
            <a:off x="6280190" y="518493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8"/>
          <p:cNvSpPr/>
          <p:nvPr/>
        </p:nvSpPr>
        <p:spPr>
          <a:xfrm>
            <a:off x="7017306" y="5184934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Platform Expansion</a:t>
            </a:r>
            <a:endParaRPr b="0" i="0" sz="2200" u="none" cap="none" strike="noStrike"/>
          </a:p>
        </p:txBody>
      </p:sp>
      <p:sp>
        <p:nvSpPr>
          <p:cNvPr id="288" name="Google Shape;288;p28"/>
          <p:cNvSpPr/>
          <p:nvPr/>
        </p:nvSpPr>
        <p:spPr>
          <a:xfrm>
            <a:off x="7017306" y="5675352"/>
            <a:ext cx="68193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Shows content production growth</a:t>
            </a:r>
            <a:endParaRPr b="0" i="0" sz="1750" u="none" cap="none" strike="noStrike"/>
          </a:p>
        </p:txBody>
      </p:sp>
      <p:pic>
        <p:nvPicPr>
          <p:cNvPr id="289" name="Google Shape;2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486399" cy="8231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7" name="Google Shape;5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/>
          <p:nvPr/>
        </p:nvSpPr>
        <p:spPr>
          <a:xfrm>
            <a:off x="793790" y="851654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Project Objectives</a:t>
            </a:r>
            <a:endParaRPr b="0" i="0" sz="4450" u="none" cap="none" strike="noStrike"/>
          </a:p>
        </p:txBody>
      </p:sp>
      <p:sp>
        <p:nvSpPr>
          <p:cNvPr id="59" name="Google Shape;59;p14"/>
          <p:cNvSpPr/>
          <p:nvPr/>
        </p:nvSpPr>
        <p:spPr>
          <a:xfrm>
            <a:off x="793790" y="215574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878860" y="2198251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50" u="none" cap="none" strike="noStrike"/>
          </a:p>
        </p:txBody>
      </p:sp>
      <p:sp>
        <p:nvSpPr>
          <p:cNvPr id="61" name="Google Shape;61;p14"/>
          <p:cNvSpPr/>
          <p:nvPr/>
        </p:nvSpPr>
        <p:spPr>
          <a:xfrm>
            <a:off x="1530906" y="2155746"/>
            <a:ext cx="370510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Data Import and Cleaning</a:t>
            </a:r>
            <a:endParaRPr b="0" i="0" sz="2200" u="none" cap="none" strike="noStrike"/>
          </a:p>
        </p:txBody>
      </p:sp>
      <p:sp>
        <p:nvSpPr>
          <p:cNvPr id="62" name="Google Shape;62;p14"/>
          <p:cNvSpPr/>
          <p:nvPr/>
        </p:nvSpPr>
        <p:spPr>
          <a:xfrm>
            <a:off x="1530906" y="2646164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Use Pandas in Python and Power BI to import and clean the dataset.</a:t>
            </a:r>
            <a:endParaRPr b="0" i="0" sz="1750" u="none" cap="none" strike="noStrike"/>
          </a:p>
        </p:txBody>
      </p:sp>
      <p:sp>
        <p:nvSpPr>
          <p:cNvPr id="63" name="Google Shape;63;p14"/>
          <p:cNvSpPr/>
          <p:nvPr/>
        </p:nvSpPr>
        <p:spPr>
          <a:xfrm>
            <a:off x="793790" y="349103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878860" y="3533537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50" u="none" cap="none" strike="noStrike"/>
          </a:p>
        </p:txBody>
      </p:sp>
      <p:sp>
        <p:nvSpPr>
          <p:cNvPr id="65" name="Google Shape;65;p14"/>
          <p:cNvSpPr/>
          <p:nvPr/>
        </p:nvSpPr>
        <p:spPr>
          <a:xfrm>
            <a:off x="1530906" y="349103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Trend Analysis</a:t>
            </a:r>
            <a:endParaRPr b="0" i="0" sz="2200" u="none" cap="none" strike="noStrike"/>
          </a:p>
        </p:txBody>
      </p:sp>
      <p:sp>
        <p:nvSpPr>
          <p:cNvPr id="66" name="Google Shape;66;p14"/>
          <p:cNvSpPr/>
          <p:nvPr/>
        </p:nvSpPr>
        <p:spPr>
          <a:xfrm>
            <a:off x="1530906" y="3981450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Analyze data trends and distributions using summary statistics and visualizations in Python.</a:t>
            </a:r>
            <a:endParaRPr b="0" i="0" sz="1750" u="none" cap="none" strike="noStrike"/>
          </a:p>
        </p:txBody>
      </p:sp>
      <p:sp>
        <p:nvSpPr>
          <p:cNvPr id="67" name="Google Shape;67;p14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878860" y="5231725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50" u="none" cap="none" strike="noStrike"/>
          </a:p>
        </p:txBody>
      </p:sp>
      <p:sp>
        <p:nvSpPr>
          <p:cNvPr id="69" name="Google Shape;69;p14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Visualization</a:t>
            </a:r>
            <a:endParaRPr b="0" i="0" sz="2200" u="none" cap="none" strike="noStrike"/>
          </a:p>
        </p:txBody>
      </p:sp>
      <p:sp>
        <p:nvSpPr>
          <p:cNvPr id="70" name="Google Shape;70;p14"/>
          <p:cNvSpPr/>
          <p:nvPr/>
        </p:nvSpPr>
        <p:spPr>
          <a:xfrm>
            <a:off x="1530906" y="5679638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Create charts using Matplotlib and Seaborn in Python.</a:t>
            </a:r>
            <a:endParaRPr b="0" i="0" sz="1750" u="none" cap="none" strike="noStrike"/>
          </a:p>
        </p:txBody>
      </p:sp>
      <p:sp>
        <p:nvSpPr>
          <p:cNvPr id="71" name="Google Shape;71;p14"/>
          <p:cNvSpPr/>
          <p:nvPr/>
        </p:nvSpPr>
        <p:spPr>
          <a:xfrm>
            <a:off x="793790" y="652450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878860" y="6567011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265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1530906" y="6524506"/>
            <a:ext cx="284904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Dashboard Creation</a:t>
            </a:r>
            <a:endParaRPr b="0" i="0" sz="2200" u="none" cap="none" strike="noStrike"/>
          </a:p>
        </p:txBody>
      </p:sp>
      <p:sp>
        <p:nvSpPr>
          <p:cNvPr id="74" name="Google Shape;74;p14"/>
          <p:cNvSpPr/>
          <p:nvPr/>
        </p:nvSpPr>
        <p:spPr>
          <a:xfrm>
            <a:off x="1530906" y="7014924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Build a dynamic dashboard with Power BI for data exploration.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0" name="Google Shape;8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/>
          <p:nvPr/>
        </p:nvSpPr>
        <p:spPr>
          <a:xfrm>
            <a:off x="793790" y="1664256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Importing Libraries</a:t>
            </a:r>
            <a:endParaRPr b="0" i="0" sz="4450" u="none" cap="none" strike="noStrike"/>
          </a:p>
        </p:txBody>
      </p:sp>
      <p:sp>
        <p:nvSpPr>
          <p:cNvPr id="82" name="Google Shape;82;p15"/>
          <p:cNvSpPr/>
          <p:nvPr/>
        </p:nvSpPr>
        <p:spPr>
          <a:xfrm>
            <a:off x="793790" y="2713196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We will start by importing necessary Python libraries.</a:t>
            </a:r>
            <a:endParaRPr b="0" i="0" sz="1750" u="none" cap="none" strike="noStrike"/>
          </a:p>
        </p:txBody>
      </p:sp>
      <p:sp>
        <p:nvSpPr>
          <p:cNvPr id="83" name="Google Shape;83;p15"/>
          <p:cNvSpPr/>
          <p:nvPr/>
        </p:nvSpPr>
        <p:spPr>
          <a:xfrm>
            <a:off x="793790" y="3331250"/>
            <a:ext cx="3664863" cy="1685092"/>
          </a:xfrm>
          <a:prstGeom prst="roundRect">
            <a:avLst>
              <a:gd fmla="val 5654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1028224" y="356568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Pandas</a:t>
            </a:r>
            <a:endParaRPr b="0" i="0" sz="2200" u="none" cap="none" strike="noStrike"/>
          </a:p>
        </p:txBody>
      </p:sp>
      <p:sp>
        <p:nvSpPr>
          <p:cNvPr id="85" name="Google Shape;85;p15"/>
          <p:cNvSpPr/>
          <p:nvPr/>
        </p:nvSpPr>
        <p:spPr>
          <a:xfrm>
            <a:off x="1028224" y="4056102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For data manipulation and analysis.</a:t>
            </a:r>
            <a:endParaRPr b="0" i="0" sz="1750" u="none" cap="none" strike="noStrike"/>
          </a:p>
        </p:txBody>
      </p:sp>
      <p:sp>
        <p:nvSpPr>
          <p:cNvPr id="86" name="Google Shape;86;p15"/>
          <p:cNvSpPr/>
          <p:nvPr/>
        </p:nvSpPr>
        <p:spPr>
          <a:xfrm>
            <a:off x="4685467" y="3331250"/>
            <a:ext cx="3664863" cy="1685092"/>
          </a:xfrm>
          <a:prstGeom prst="roundRect">
            <a:avLst>
              <a:gd fmla="val 5654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4919901" y="356568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NumPy</a:t>
            </a:r>
            <a:endParaRPr b="0" i="0" sz="2200" u="none" cap="none" strike="noStrike"/>
          </a:p>
        </p:txBody>
      </p:sp>
      <p:sp>
        <p:nvSpPr>
          <p:cNvPr id="88" name="Google Shape;88;p15"/>
          <p:cNvSpPr/>
          <p:nvPr/>
        </p:nvSpPr>
        <p:spPr>
          <a:xfrm>
            <a:off x="4919901" y="4056102"/>
            <a:ext cx="319599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For numerical computations.</a:t>
            </a:r>
            <a:endParaRPr b="0" i="0" sz="1750" u="none" cap="none" strike="noStrike"/>
          </a:p>
        </p:txBody>
      </p:sp>
      <p:sp>
        <p:nvSpPr>
          <p:cNvPr id="89" name="Google Shape;89;p15"/>
          <p:cNvSpPr/>
          <p:nvPr/>
        </p:nvSpPr>
        <p:spPr>
          <a:xfrm>
            <a:off x="793790" y="5243155"/>
            <a:ext cx="7556421" cy="1322189"/>
          </a:xfrm>
          <a:prstGeom prst="roundRect">
            <a:avLst>
              <a:gd fmla="val 7205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1028224" y="5477589"/>
            <a:ext cx="297775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Matplotlib &amp; Seaborn</a:t>
            </a:r>
            <a:endParaRPr b="0" i="0" sz="220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1028224" y="5968008"/>
            <a:ext cx="70875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For creating visualizations.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>
            <a:off x="793790" y="1457682"/>
            <a:ext cx="5387102" cy="673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200"/>
              <a:buFont typeface="Montserrat"/>
              <a:buNone/>
            </a:pPr>
            <a:r>
              <a:rPr b="0" i="0" lang="en-US" sz="42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Dataset Overview</a:t>
            </a:r>
            <a:endParaRPr b="0" i="0" sz="4200" u="none" cap="none" strike="noStrike"/>
          </a:p>
        </p:txBody>
      </p:sp>
      <p:pic>
        <p:nvPicPr>
          <p:cNvPr descr="preencoded.png" id="98" name="Google Shape;9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696647"/>
            <a:ext cx="4137660" cy="383286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/>
          <p:nvPr/>
        </p:nvSpPr>
        <p:spPr>
          <a:xfrm>
            <a:off x="7585710" y="2669619"/>
            <a:ext cx="2693551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100"/>
              <a:buFont typeface="Montserrat"/>
              <a:buNone/>
            </a:pPr>
            <a:r>
              <a:rPr b="0" i="0" lang="en-US" sz="21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Data Information</a:t>
            </a:r>
            <a:endParaRPr b="0" i="0" sz="2100" u="none" cap="none" strike="noStrike"/>
          </a:p>
        </p:txBody>
      </p:sp>
      <p:pic>
        <p:nvPicPr>
          <p:cNvPr descr="preencoded.png" id="100" name="Google Shape;10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85710" y="3248620"/>
            <a:ext cx="4198620" cy="108966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6"/>
          <p:cNvSpPr/>
          <p:nvPr/>
        </p:nvSpPr>
        <p:spPr>
          <a:xfrm>
            <a:off x="7585710" y="4580692"/>
            <a:ext cx="6258520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650"/>
              <a:buFont typeface="Heebo"/>
              <a:buNone/>
            </a:pPr>
            <a:r>
              <a:rPr b="0" i="0" lang="en-US" sz="16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Checking the dataset's info reveals datatypes and missing values.</a:t>
            </a:r>
            <a:endParaRPr b="0" i="0" sz="1650" u="none" cap="none" strike="noStrike"/>
          </a:p>
        </p:txBody>
      </p:sp>
      <p:sp>
        <p:nvSpPr>
          <p:cNvPr id="102" name="Google Shape;102;p16"/>
          <p:cNvSpPr/>
          <p:nvPr/>
        </p:nvSpPr>
        <p:spPr>
          <a:xfrm>
            <a:off x="7585710" y="5119330"/>
            <a:ext cx="6258520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650"/>
              <a:buFont typeface="Heebo"/>
              <a:buChar char="•"/>
            </a:pPr>
            <a:r>
              <a:rPr b="0" i="0" lang="en-US" sz="16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Understand data structure</a:t>
            </a:r>
            <a:endParaRPr b="0" i="0" sz="1650" u="none" cap="none" strike="noStrike"/>
          </a:p>
        </p:txBody>
      </p:sp>
      <p:sp>
        <p:nvSpPr>
          <p:cNvPr id="103" name="Google Shape;103;p16"/>
          <p:cNvSpPr/>
          <p:nvPr/>
        </p:nvSpPr>
        <p:spPr>
          <a:xfrm>
            <a:off x="7585710" y="5539502"/>
            <a:ext cx="6258520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650"/>
              <a:buFont typeface="Heebo"/>
              <a:buChar char="•"/>
            </a:pPr>
            <a:r>
              <a:rPr b="0" i="0" lang="en-US" sz="16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Identify columns</a:t>
            </a:r>
            <a:endParaRPr b="0" i="0" sz="1650" u="none" cap="none" strike="noStrike"/>
          </a:p>
        </p:txBody>
      </p:sp>
      <p:sp>
        <p:nvSpPr>
          <p:cNvPr id="104" name="Google Shape;104;p16"/>
          <p:cNvSpPr/>
          <p:nvPr/>
        </p:nvSpPr>
        <p:spPr>
          <a:xfrm>
            <a:off x="7585710" y="5959673"/>
            <a:ext cx="6258520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650"/>
              <a:buFont typeface="Heebo"/>
              <a:buChar char="•"/>
            </a:pPr>
            <a:r>
              <a:rPr b="0" i="0" lang="en-US" sz="16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Note data types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0" name="Google Shape;11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/>
          <p:nvPr/>
        </p:nvSpPr>
        <p:spPr>
          <a:xfrm>
            <a:off x="6280190" y="1239917"/>
            <a:ext cx="5755362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Data Cleaning Steps</a:t>
            </a:r>
            <a:endParaRPr b="0" i="0" sz="4450" u="none" cap="none" strike="noStrike"/>
          </a:p>
        </p:txBody>
      </p:sp>
      <p:pic>
        <p:nvPicPr>
          <p:cNvPr descr="preencoded.png" id="112" name="Google Shape;112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2288858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7754422" y="2515672"/>
            <a:ext cx="318801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Handle Missing Values</a:t>
            </a:r>
            <a:endParaRPr b="0" i="0" sz="2200" u="none" cap="none" strike="noStrike"/>
          </a:p>
        </p:txBody>
      </p:sp>
      <p:sp>
        <p:nvSpPr>
          <p:cNvPr id="114" name="Google Shape;114;p17"/>
          <p:cNvSpPr/>
          <p:nvPr/>
        </p:nvSpPr>
        <p:spPr>
          <a:xfrm>
            <a:off x="7754422" y="3006090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Address null values in relevant columns.</a:t>
            </a:r>
            <a:endParaRPr b="0" i="0" sz="1750" u="none" cap="none" strike="noStrike"/>
          </a:p>
        </p:txBody>
      </p:sp>
      <p:pic>
        <p:nvPicPr>
          <p:cNvPr descr="preencoded.png" id="115" name="Google Shape;115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0190" y="3649742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/>
          <p:nvPr/>
        </p:nvSpPr>
        <p:spPr>
          <a:xfrm>
            <a:off x="7754422" y="387655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Convert Data Types</a:t>
            </a:r>
            <a:endParaRPr b="0" i="0" sz="2200" u="none" cap="none" strike="noStrike"/>
          </a:p>
        </p:txBody>
      </p:sp>
      <p:sp>
        <p:nvSpPr>
          <p:cNvPr id="117" name="Google Shape;117;p17"/>
          <p:cNvSpPr/>
          <p:nvPr/>
        </p:nvSpPr>
        <p:spPr>
          <a:xfrm>
            <a:off x="7754422" y="4366974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Ensure correct data types for analysis.</a:t>
            </a:r>
            <a:endParaRPr b="0" i="0" sz="1750" u="none" cap="none" strike="noStrike"/>
          </a:p>
        </p:txBody>
      </p:sp>
      <p:pic>
        <p:nvPicPr>
          <p:cNvPr descr="preencoded.png" id="118" name="Google Shape;118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0190" y="5010626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/>
          <p:nvPr/>
        </p:nvSpPr>
        <p:spPr>
          <a:xfrm>
            <a:off x="7754422" y="523744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Remove Duplicates</a:t>
            </a:r>
            <a:endParaRPr b="0" i="0" sz="2200" u="none" cap="none" strike="noStrike"/>
          </a:p>
        </p:txBody>
      </p:sp>
      <p:sp>
        <p:nvSpPr>
          <p:cNvPr id="120" name="Google Shape;120;p17"/>
          <p:cNvSpPr/>
          <p:nvPr/>
        </p:nvSpPr>
        <p:spPr>
          <a:xfrm>
            <a:off x="7754422" y="5727859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Eliminate duplicate entries in the dataset.</a:t>
            </a:r>
            <a:endParaRPr b="0" i="0" sz="1750" u="none" cap="none" strike="noStrike"/>
          </a:p>
        </p:txBody>
      </p:sp>
      <p:sp>
        <p:nvSpPr>
          <p:cNvPr id="121" name="Google Shape;121;p17"/>
          <p:cNvSpPr/>
          <p:nvPr/>
        </p:nvSpPr>
        <p:spPr>
          <a:xfrm>
            <a:off x="6280190" y="6626662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Data cleaning ensures data quality for accurate analysis.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/>
          <p:nvPr/>
        </p:nvSpPr>
        <p:spPr>
          <a:xfrm>
            <a:off x="793790" y="691277"/>
            <a:ext cx="640806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Duplicate Value Check</a:t>
            </a:r>
            <a:endParaRPr b="0" i="0" sz="4450" u="none" cap="none" strike="noStrike"/>
          </a:p>
        </p:txBody>
      </p:sp>
      <p:pic>
        <p:nvPicPr>
          <p:cNvPr descr="preencoded.png" id="128" name="Google Shape;12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1853684"/>
            <a:ext cx="5844540" cy="77724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/>
          <p:nvPr/>
        </p:nvSpPr>
        <p:spPr>
          <a:xfrm>
            <a:off x="793790" y="2886075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Identifying and removing duplicate values is a crucial step in data preprocessing.</a:t>
            </a:r>
            <a:endParaRPr b="0" i="0" sz="1750" u="none" cap="none" strike="noStrike"/>
          </a:p>
        </p:txBody>
      </p:sp>
      <p:pic>
        <p:nvPicPr>
          <p:cNvPr descr="preencoded.png" id="130" name="Google Shape;130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78348" y="3504128"/>
            <a:ext cx="2152055" cy="130694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/>
          <p:nvPr/>
        </p:nvSpPr>
        <p:spPr>
          <a:xfrm>
            <a:off x="3894892" y="4120158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500"/>
              <a:buFont typeface="Montserrat"/>
              <a:buNone/>
            </a:pPr>
            <a:r>
              <a:rPr b="0" i="0" lang="en-US" sz="2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500" u="none" cap="none" strike="noStrike"/>
          </a:p>
        </p:txBody>
      </p:sp>
      <p:sp>
        <p:nvSpPr>
          <p:cNvPr id="132" name="Google Shape;132;p18"/>
          <p:cNvSpPr/>
          <p:nvPr/>
        </p:nvSpPr>
        <p:spPr>
          <a:xfrm>
            <a:off x="5357217" y="3730942"/>
            <a:ext cx="1682710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Inspection</a:t>
            </a:r>
            <a:endParaRPr b="0" i="0" sz="2200" u="none" cap="none" strike="noStrike"/>
          </a:p>
        </p:txBody>
      </p:sp>
      <p:sp>
        <p:nvSpPr>
          <p:cNvPr id="133" name="Google Shape;133;p18"/>
          <p:cNvSpPr/>
          <p:nvPr/>
        </p:nvSpPr>
        <p:spPr>
          <a:xfrm>
            <a:off x="5357217" y="4221361"/>
            <a:ext cx="168271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Initial data check</a:t>
            </a:r>
            <a:endParaRPr b="0" i="0" sz="1750" u="none" cap="none" strike="noStrike"/>
          </a:p>
        </p:txBody>
      </p:sp>
      <p:sp>
        <p:nvSpPr>
          <p:cNvPr id="134" name="Google Shape;134;p18"/>
          <p:cNvSpPr/>
          <p:nvPr/>
        </p:nvSpPr>
        <p:spPr>
          <a:xfrm>
            <a:off x="5187077" y="4824174"/>
            <a:ext cx="8592860" cy="15240"/>
          </a:xfrm>
          <a:prstGeom prst="roundRect">
            <a:avLst>
              <a:gd fmla="val 625116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5" name="Google Shape;135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02381" y="4867751"/>
            <a:ext cx="4304109" cy="130694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8"/>
          <p:cNvSpPr/>
          <p:nvPr/>
        </p:nvSpPr>
        <p:spPr>
          <a:xfrm>
            <a:off x="3894892" y="5321856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500"/>
              <a:buFont typeface="Montserrat"/>
              <a:buNone/>
            </a:pPr>
            <a:r>
              <a:rPr b="0" i="0" lang="en-US" sz="2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500" u="none" cap="none" strike="noStrike"/>
          </a:p>
        </p:txBody>
      </p:sp>
      <p:sp>
        <p:nvSpPr>
          <p:cNvPr id="137" name="Google Shape;137;p18"/>
          <p:cNvSpPr/>
          <p:nvPr/>
        </p:nvSpPr>
        <p:spPr>
          <a:xfrm>
            <a:off x="6433304" y="5094565"/>
            <a:ext cx="244209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Detection</a:t>
            </a:r>
            <a:endParaRPr b="0" i="0" sz="2200" u="none" cap="none" strike="noStrike"/>
          </a:p>
        </p:txBody>
      </p:sp>
      <p:sp>
        <p:nvSpPr>
          <p:cNvPr id="138" name="Google Shape;138;p18"/>
          <p:cNvSpPr/>
          <p:nvPr/>
        </p:nvSpPr>
        <p:spPr>
          <a:xfrm>
            <a:off x="6433304" y="5584984"/>
            <a:ext cx="244209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Identify duplicate entries</a:t>
            </a:r>
            <a:endParaRPr b="0" i="0" sz="1750" u="none" cap="none" strike="noStrike"/>
          </a:p>
        </p:txBody>
      </p:sp>
      <p:sp>
        <p:nvSpPr>
          <p:cNvPr id="139" name="Google Shape;139;p18"/>
          <p:cNvSpPr/>
          <p:nvPr/>
        </p:nvSpPr>
        <p:spPr>
          <a:xfrm>
            <a:off x="6263164" y="6187797"/>
            <a:ext cx="7516773" cy="15240"/>
          </a:xfrm>
          <a:prstGeom prst="roundRect">
            <a:avLst>
              <a:gd fmla="val 625116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0" name="Google Shape;140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6294" y="6231374"/>
            <a:ext cx="6456164" cy="1306949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8"/>
          <p:cNvSpPr/>
          <p:nvPr/>
        </p:nvSpPr>
        <p:spPr>
          <a:xfrm>
            <a:off x="3894773" y="6685478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500"/>
              <a:buFont typeface="Montserrat"/>
              <a:buNone/>
            </a:pPr>
            <a:r>
              <a:rPr b="0" i="0" lang="en-US" sz="2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500" u="none" cap="none" strike="noStrike"/>
          </a:p>
        </p:txBody>
      </p:sp>
      <p:sp>
        <p:nvSpPr>
          <p:cNvPr id="142" name="Google Shape;142;p18"/>
          <p:cNvSpPr/>
          <p:nvPr/>
        </p:nvSpPr>
        <p:spPr>
          <a:xfrm>
            <a:off x="7509272" y="6458188"/>
            <a:ext cx="232767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Removal</a:t>
            </a:r>
            <a:endParaRPr b="0" i="0" sz="2200" u="none" cap="none" strike="noStrike"/>
          </a:p>
        </p:txBody>
      </p:sp>
      <p:sp>
        <p:nvSpPr>
          <p:cNvPr id="143" name="Google Shape;143;p18"/>
          <p:cNvSpPr/>
          <p:nvPr/>
        </p:nvSpPr>
        <p:spPr>
          <a:xfrm>
            <a:off x="7509272" y="6948607"/>
            <a:ext cx="232767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Eliminate redundancies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9" name="Google Shape;14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/>
          <p:nvPr/>
        </p:nvSpPr>
        <p:spPr>
          <a:xfrm>
            <a:off x="6280190" y="739616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Data Visualization Overview</a:t>
            </a:r>
            <a:endParaRPr b="0" i="0" sz="4450" u="none" cap="none" strike="noStrike"/>
          </a:p>
        </p:txBody>
      </p:sp>
      <p:sp>
        <p:nvSpPr>
          <p:cNvPr id="151" name="Google Shape;151;p19"/>
          <p:cNvSpPr/>
          <p:nvPr/>
        </p:nvSpPr>
        <p:spPr>
          <a:xfrm>
            <a:off x="6280190" y="2497336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Visualizing data helps to identify trends and patterns.</a:t>
            </a:r>
            <a:endParaRPr b="0" i="0" sz="1750" u="none" cap="none" strike="noStrike"/>
          </a:p>
        </p:txBody>
      </p:sp>
      <p:sp>
        <p:nvSpPr>
          <p:cNvPr id="152" name="Google Shape;152;p19"/>
          <p:cNvSpPr/>
          <p:nvPr/>
        </p:nvSpPr>
        <p:spPr>
          <a:xfrm>
            <a:off x="6535341" y="3115389"/>
            <a:ext cx="30480" cy="4374475"/>
          </a:xfrm>
          <a:prstGeom prst="roundRect">
            <a:avLst>
              <a:gd fmla="val 312558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"/>
          <p:cNvSpPr/>
          <p:nvPr/>
        </p:nvSpPr>
        <p:spPr>
          <a:xfrm>
            <a:off x="6760012" y="3610451"/>
            <a:ext cx="680442" cy="30480"/>
          </a:xfrm>
          <a:prstGeom prst="roundRect">
            <a:avLst>
              <a:gd fmla="val 312558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9"/>
          <p:cNvSpPr/>
          <p:nvPr/>
        </p:nvSpPr>
        <p:spPr>
          <a:xfrm>
            <a:off x="6280190" y="3370540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9"/>
          <p:cNvSpPr/>
          <p:nvPr/>
        </p:nvSpPr>
        <p:spPr>
          <a:xfrm>
            <a:off x="6365260" y="3413046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50" u="none" cap="none" strike="noStrike"/>
          </a:p>
        </p:txBody>
      </p:sp>
      <p:sp>
        <p:nvSpPr>
          <p:cNvPr id="156" name="Google Shape;156;p19"/>
          <p:cNvSpPr/>
          <p:nvPr/>
        </p:nvSpPr>
        <p:spPr>
          <a:xfrm>
            <a:off x="7669411" y="334220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Bar Charts</a:t>
            </a:r>
            <a:endParaRPr b="0" i="0" sz="2200" u="none" cap="none" strike="noStrike"/>
          </a:p>
        </p:txBody>
      </p:sp>
      <p:sp>
        <p:nvSpPr>
          <p:cNvPr id="157" name="Google Shape;157;p19"/>
          <p:cNvSpPr/>
          <p:nvPr/>
        </p:nvSpPr>
        <p:spPr>
          <a:xfrm>
            <a:off x="7669411" y="3832622"/>
            <a:ext cx="616719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Compare categories.</a:t>
            </a:r>
            <a:endParaRPr b="0" i="0" sz="1750" u="none" cap="none" strike="noStrike"/>
          </a:p>
        </p:txBody>
      </p:sp>
      <p:sp>
        <p:nvSpPr>
          <p:cNvPr id="158" name="Google Shape;158;p19"/>
          <p:cNvSpPr/>
          <p:nvPr/>
        </p:nvSpPr>
        <p:spPr>
          <a:xfrm>
            <a:off x="6760012" y="5144214"/>
            <a:ext cx="680442" cy="30480"/>
          </a:xfrm>
          <a:prstGeom prst="roundRect">
            <a:avLst>
              <a:gd fmla="val 312558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6280190" y="490430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9"/>
          <p:cNvSpPr/>
          <p:nvPr/>
        </p:nvSpPr>
        <p:spPr>
          <a:xfrm>
            <a:off x="6365260" y="4946809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50" u="none" cap="none" strike="noStrike"/>
          </a:p>
        </p:txBody>
      </p:sp>
      <p:sp>
        <p:nvSpPr>
          <p:cNvPr id="161" name="Google Shape;161;p19"/>
          <p:cNvSpPr/>
          <p:nvPr/>
        </p:nvSpPr>
        <p:spPr>
          <a:xfrm>
            <a:off x="7669411" y="487596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Pie Charts</a:t>
            </a:r>
            <a:endParaRPr b="0" i="0" sz="2200" u="none" cap="none" strike="noStrike"/>
          </a:p>
        </p:txBody>
      </p:sp>
      <p:sp>
        <p:nvSpPr>
          <p:cNvPr id="162" name="Google Shape;162;p19"/>
          <p:cNvSpPr/>
          <p:nvPr/>
        </p:nvSpPr>
        <p:spPr>
          <a:xfrm>
            <a:off x="7669411" y="5366385"/>
            <a:ext cx="616719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Show proportions.</a:t>
            </a:r>
            <a:endParaRPr b="0" i="0" sz="1750" u="none" cap="none" strike="noStrike"/>
          </a:p>
        </p:txBody>
      </p:sp>
      <p:sp>
        <p:nvSpPr>
          <p:cNvPr id="163" name="Google Shape;163;p19"/>
          <p:cNvSpPr/>
          <p:nvPr/>
        </p:nvSpPr>
        <p:spPr>
          <a:xfrm>
            <a:off x="6760012" y="6677978"/>
            <a:ext cx="680442" cy="30480"/>
          </a:xfrm>
          <a:prstGeom prst="roundRect">
            <a:avLst>
              <a:gd fmla="val 312558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9"/>
          <p:cNvSpPr/>
          <p:nvPr/>
        </p:nvSpPr>
        <p:spPr>
          <a:xfrm>
            <a:off x="6280190" y="6438067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6365260" y="6480572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50" u="none" cap="none" strike="noStrike"/>
          </a:p>
        </p:txBody>
      </p:sp>
      <p:sp>
        <p:nvSpPr>
          <p:cNvPr id="166" name="Google Shape;166;p19"/>
          <p:cNvSpPr/>
          <p:nvPr/>
        </p:nvSpPr>
        <p:spPr>
          <a:xfrm>
            <a:off x="7669411" y="640973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Histograms</a:t>
            </a:r>
            <a:endParaRPr b="0" i="0" sz="2200" u="none" cap="none" strike="noStrike"/>
          </a:p>
        </p:txBody>
      </p:sp>
      <p:sp>
        <p:nvSpPr>
          <p:cNvPr id="167" name="Google Shape;167;p19"/>
          <p:cNvSpPr/>
          <p:nvPr/>
        </p:nvSpPr>
        <p:spPr>
          <a:xfrm>
            <a:off x="7669411" y="6900148"/>
            <a:ext cx="616719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Analyze distribution.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/>
          <p:nvPr/>
        </p:nvSpPr>
        <p:spPr>
          <a:xfrm>
            <a:off x="793790" y="811054"/>
            <a:ext cx="4203502" cy="4607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900"/>
              <a:buFont typeface="Montserrat"/>
              <a:buNone/>
            </a:pPr>
            <a:r>
              <a:rPr b="0" i="0" lang="en-US" sz="29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Top Countries by Users</a:t>
            </a:r>
            <a:endParaRPr b="0" i="0" sz="2900" u="none" cap="none" strike="noStrike"/>
          </a:p>
        </p:txBody>
      </p:sp>
      <p:pic>
        <p:nvPicPr>
          <p:cNvPr descr="preencoded.png" id="174" name="Google Shape;17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1658779"/>
            <a:ext cx="3794760" cy="30708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5" name="Google Shape;17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4895493"/>
            <a:ext cx="4121944" cy="235719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0"/>
          <p:cNvSpPr/>
          <p:nvPr/>
        </p:nvSpPr>
        <p:spPr>
          <a:xfrm>
            <a:off x="7502604" y="1640324"/>
            <a:ext cx="2061091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Content Consumption</a:t>
            </a:r>
            <a:endParaRPr b="0" i="0" sz="1450" u="none" cap="none" strike="noStrike"/>
          </a:p>
        </p:txBody>
      </p:sp>
      <p:pic>
        <p:nvPicPr>
          <p:cNvPr descr="preencoded.png" id="177" name="Google Shape;177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02604" y="2036564"/>
            <a:ext cx="4121944" cy="127444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0"/>
          <p:cNvSpPr/>
          <p:nvPr/>
        </p:nvSpPr>
        <p:spPr>
          <a:xfrm>
            <a:off x="7502604" y="3476863"/>
            <a:ext cx="6341626" cy="235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150"/>
              <a:buFont typeface="Heebo"/>
              <a:buNone/>
            </a:pPr>
            <a:r>
              <a:rPr b="0" i="0" lang="en-US" sz="11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Visualizing user distribution by country helps understand content consumption patterns.</a:t>
            </a:r>
            <a:endParaRPr b="0" i="0" sz="11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4" name="Google Shape;18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1"/>
          <p:cNvSpPr/>
          <p:nvPr/>
        </p:nvSpPr>
        <p:spPr>
          <a:xfrm>
            <a:off x="793790" y="1509474"/>
            <a:ext cx="67804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Content Rating Analysis</a:t>
            </a:r>
            <a:endParaRPr b="0" i="0" sz="4450" u="none" cap="none" strike="noStrike"/>
          </a:p>
        </p:txBody>
      </p:sp>
      <p:pic>
        <p:nvPicPr>
          <p:cNvPr descr="preencoded.png" id="186" name="Google Shape;186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259806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1"/>
          <p:cNvSpPr/>
          <p:nvPr/>
        </p:nvSpPr>
        <p:spPr>
          <a:xfrm>
            <a:off x="1587579" y="25584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Popular Ratings</a:t>
            </a:r>
            <a:endParaRPr b="0" i="0" sz="2200" u="none" cap="none" strike="noStrike"/>
          </a:p>
        </p:txBody>
      </p:sp>
      <p:pic>
        <p:nvPicPr>
          <p:cNvPr descr="preencoded.png" id="188" name="Google Shape;188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3885128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1"/>
          <p:cNvSpPr/>
          <p:nvPr/>
        </p:nvSpPr>
        <p:spPr>
          <a:xfrm>
            <a:off x="1587579" y="384548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Target Audience</a:t>
            </a:r>
            <a:endParaRPr b="0" i="0" sz="2200" u="none" cap="none" strike="noStrike"/>
          </a:p>
        </p:txBody>
      </p:sp>
      <p:pic>
        <p:nvPicPr>
          <p:cNvPr descr="preencoded.png" id="190" name="Google Shape;190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5172194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1"/>
          <p:cNvSpPr/>
          <p:nvPr/>
        </p:nvSpPr>
        <p:spPr>
          <a:xfrm>
            <a:off x="1587579" y="513254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Rating Trends</a:t>
            </a:r>
            <a:endParaRPr b="0" i="0" sz="2200" u="none" cap="none" strike="noStrike"/>
          </a:p>
        </p:txBody>
      </p:sp>
      <p:sp>
        <p:nvSpPr>
          <p:cNvPr id="192" name="Google Shape;192;p21"/>
          <p:cNvSpPr/>
          <p:nvPr/>
        </p:nvSpPr>
        <p:spPr>
          <a:xfrm>
            <a:off x="793790" y="5994321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Analyzing content ratings provides insights into the types of shows and movies that are most popular.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